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68" r:id="rId7"/>
    <p:sldId id="258" r:id="rId8"/>
    <p:sldId id="267" r:id="rId9"/>
    <p:sldId id="262" r:id="rId10"/>
    <p:sldId id="269" r:id="rId11"/>
    <p:sldId id="270" r:id="rId12"/>
    <p:sldId id="271" r:id="rId13"/>
    <p:sldId id="263" r:id="rId14"/>
    <p:sldId id="272" r:id="rId15"/>
    <p:sldId id="273" r:id="rId16"/>
    <p:sldId id="264" r:id="rId17"/>
    <p:sldId id="265" r:id="rId18"/>
    <p:sldId id="274" r:id="rId19"/>
    <p:sldId id="266" r:id="rId20"/>
    <p:sldId id="275" r:id="rId21"/>
    <p:sldId id="276" r:id="rId22"/>
    <p:sldId id="260" r:id="rId2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48" autoAdjust="0"/>
  </p:normalViewPr>
  <p:slideViewPr>
    <p:cSldViewPr snapToGrid="0">
      <p:cViewPr varScale="1">
        <p:scale>
          <a:sx n="80" d="100"/>
          <a:sy n="80" d="100"/>
        </p:scale>
        <p:origin x="52" y="2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0.72499999999999998</c:v>
                </c:pt>
                <c:pt idx="1">
                  <c:v>0.69210000000000005</c:v>
                </c:pt>
                <c:pt idx="2">
                  <c:v>0.58169999999999999</c:v>
                </c:pt>
                <c:pt idx="3">
                  <c:v>0.35630000000000001</c:v>
                </c:pt>
                <c:pt idx="4">
                  <c:v>0.3029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73-4C7D-98C2-DE1429E31D0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0.67269999999999996</c:v>
                </c:pt>
                <c:pt idx="1">
                  <c:v>0.67259999999999998</c:v>
                </c:pt>
                <c:pt idx="2">
                  <c:v>0.65139999999999998</c:v>
                </c:pt>
                <c:pt idx="3">
                  <c:v>0.41710000000000003</c:v>
                </c:pt>
                <c:pt idx="4">
                  <c:v>0.30580000000000002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73-4C7D-98C2-DE1429E31D0C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 accuracy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0.35310000000000002</c:v>
                </c:pt>
                <c:pt idx="1">
                  <c:v>0.45</c:v>
                </c:pt>
                <c:pt idx="2">
                  <c:v>0.47010000000000002</c:v>
                </c:pt>
                <c:pt idx="3">
                  <c:v>0.63529999999999998</c:v>
                </c:pt>
                <c:pt idx="4">
                  <c:v>0.6351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73-4C7D-98C2-DE1429E31D0C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Test accuracy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Foglio1!$E$2:$E$6</c:f>
              <c:numCache>
                <c:formatCode>General</c:formatCode>
                <c:ptCount val="5"/>
                <c:pt idx="0">
                  <c:v>0.27589999999999998</c:v>
                </c:pt>
                <c:pt idx="1">
                  <c:v>0.27600000000000002</c:v>
                </c:pt>
                <c:pt idx="2">
                  <c:v>0.27510000000000001</c:v>
                </c:pt>
                <c:pt idx="3">
                  <c:v>0.27539999999999998</c:v>
                </c:pt>
                <c:pt idx="4">
                  <c:v>0.27550000000000002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73-4C7D-98C2-DE1429E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4203872"/>
        <c:axId val="1604205120"/>
      </c:lineChart>
      <c:catAx>
        <c:axId val="160420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4205120"/>
        <c:crosses val="autoZero"/>
        <c:auto val="1"/>
        <c:lblAlgn val="ctr"/>
        <c:lblOffset val="100"/>
        <c:noMultiLvlLbl val="0"/>
      </c:catAx>
      <c:valAx>
        <c:axId val="160420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420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17/09/2021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17/09/2021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17/09/2021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" y="4961693"/>
            <a:ext cx="10993549" cy="895244"/>
          </a:xfrm>
        </p:spPr>
        <p:txBody>
          <a:bodyPr rtlCol="0" anchor="ctr">
            <a:noAutofit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Calcolo del volume della chioma di un ulivo mediante approcci basati su AI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D592D-439E-4BFC-AB9F-E802B7C2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CLUSTERIZZAZIONE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C91037-1812-4D7B-9C59-50279A82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09"/>
          <a:stretch/>
        </p:blipFill>
        <p:spPr>
          <a:xfrm>
            <a:off x="708720" y="2435887"/>
            <a:ext cx="3813650" cy="3788915"/>
          </a:xfrm>
          <a:prstGeom prst="rect">
            <a:avLst/>
          </a:prstGeom>
        </p:spPr>
      </p:pic>
      <p:pic>
        <p:nvPicPr>
          <p:cNvPr id="8" name="Immagine 7" descr="Immagine che contiene albero, esterni, pianta&#10;&#10;Descrizione generata automaticamente">
            <a:extLst>
              <a:ext uri="{FF2B5EF4-FFF2-40B4-BE49-F238E27FC236}">
                <a16:creationId xmlns:a16="http://schemas.microsoft.com/office/drawing/2014/main" id="{48514A2D-4322-41D5-A7C9-72012C21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77903" y="3719089"/>
            <a:ext cx="2059414" cy="14209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BABB8B7-D53F-40B1-B8F3-8703FB86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84"/>
          <a:stretch/>
        </p:blipFill>
        <p:spPr>
          <a:xfrm>
            <a:off x="4456109" y="2435887"/>
            <a:ext cx="3984488" cy="3791560"/>
          </a:xfrm>
          <a:prstGeom prst="rect">
            <a:avLst/>
          </a:prstGeom>
        </p:spPr>
      </p:pic>
      <p:sp>
        <p:nvSpPr>
          <p:cNvPr id="11" name="Freccia destra con strisce 10">
            <a:extLst>
              <a:ext uri="{FF2B5EF4-FFF2-40B4-BE49-F238E27FC236}">
                <a16:creationId xmlns:a16="http://schemas.microsoft.com/office/drawing/2014/main" id="{615A915B-0B11-4578-BDEB-156D1A960228}"/>
              </a:ext>
            </a:extLst>
          </p:cNvPr>
          <p:cNvSpPr/>
          <p:nvPr/>
        </p:nvSpPr>
        <p:spPr>
          <a:xfrm>
            <a:off x="8815568" y="4303019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544359-D916-43C2-93FA-1E4EF5E73906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5FFB7E-F5AA-4391-8B76-AE13F2646AC2}"/>
              </a:ext>
            </a:extLst>
          </p:cNvPr>
          <p:cNvSpPr txBox="1"/>
          <p:nvPr/>
        </p:nvSpPr>
        <p:spPr>
          <a:xfrm>
            <a:off x="8269759" y="2364173"/>
            <a:ext cx="358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Filtraggio per eliminare cluster con meno di 1000 punti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Output: Un file LAS per ogni cluster</a:t>
            </a:r>
          </a:p>
        </p:txBody>
      </p:sp>
    </p:spTree>
    <p:extLst>
      <p:ext uri="{BB962C8B-B14F-4D97-AF65-F5344CB8AC3E}">
        <p14:creationId xmlns:p14="http://schemas.microsoft.com/office/powerpoint/2010/main" val="43221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2E6490-3B9B-4AC9-BFCF-C49A6226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TRONCO-CHIOMA (</a:t>
            </a:r>
            <a:r>
              <a:rPr lang="it-IT" dirty="0" err="1"/>
              <a:t>Pointnet</a:t>
            </a:r>
            <a:r>
              <a:rPr lang="it-IT" dirty="0"/>
              <a:t>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1D3030-D0B1-4C0F-B9DD-7ED2767C4E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Scopo segmentazione: </a:t>
            </a:r>
          </a:p>
          <a:p>
            <a:pPr marL="0" indent="0">
              <a:buNone/>
            </a:pPr>
            <a:r>
              <a:rPr lang="it-IT" dirty="0"/>
              <a:t>Divisione tronco chioma per un più accurato calcolo del volume della chioma degli ulivi</a:t>
            </a:r>
          </a:p>
          <a:p>
            <a:pPr marL="0" indent="0">
              <a:buNone/>
            </a:pPr>
            <a:r>
              <a:rPr lang="it-IT" dirty="0"/>
              <a:t>Rete utilizzata: </a:t>
            </a:r>
            <a:r>
              <a:rPr lang="it-IT" dirty="0" err="1"/>
              <a:t>PointNet</a:t>
            </a:r>
            <a:endParaRPr lang="it-IT" dirty="0"/>
          </a:p>
          <a:p>
            <a:pPr>
              <a:buFontTx/>
              <a:buChar char="-"/>
            </a:pPr>
            <a:r>
              <a:rPr lang="it-IT" dirty="0"/>
              <a:t>Largamente impiegata per nuvole di punti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L</a:t>
            </a: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a rete di segmentazione è un’estensione della rete di classificazione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E789C5-504F-4F22-B356-59D0887E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14" y="3429000"/>
            <a:ext cx="4415399" cy="158787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4BCE3B-F76B-4265-8014-E552D9DC7421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9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99C98-5F10-4E75-996C-B158C068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Preparazione del dataset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7782F48-BD3F-4E87-A696-CDC2095E3F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676366"/>
            <a:ext cx="5422900" cy="3253740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607CF8-D06D-4F2D-86E6-80D55D8E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1877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Molte delle modifiche apportate riguardano file e/o cartelle di SHAPENET (dataset di oggetti 3D) che viene sfruttato da </a:t>
            </a:r>
            <a:r>
              <a:rPr lang="it-IT" dirty="0" err="1"/>
              <a:t>PointNet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Creazione delle label chioma-tronco (valori 0-1)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Trascrizione ulivi nel formato idoneo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Trascrizione label nel formato idoneo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Creazione cartelle contenenti sia ulivi </a:t>
            </a:r>
            <a:r>
              <a:rPr lang="it-IT" dirty="0" err="1"/>
              <a:t>pre</a:t>
            </a:r>
            <a:r>
              <a:rPr lang="it-IT" dirty="0"/>
              <a:t> che post potatura (points e label) / </a:t>
            </a:r>
            <a:r>
              <a:rPr lang="it-IT" i="1" dirty="0"/>
              <a:t>Cartella 03922222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Indicazione nome categoria (</a:t>
            </a:r>
            <a:r>
              <a:rPr lang="it-IT" i="1" dirty="0" err="1"/>
              <a:t>Olives</a:t>
            </a:r>
            <a:r>
              <a:rPr lang="it-IT" dirty="0"/>
              <a:t>) con cartella di riferimento (</a:t>
            </a:r>
            <a:r>
              <a:rPr lang="it-IT" i="1" dirty="0"/>
              <a:t>03922222</a:t>
            </a:r>
            <a:r>
              <a:rPr lang="it-IT" dirty="0"/>
              <a:t>) nel file </a:t>
            </a:r>
            <a:r>
              <a:rPr lang="it-IT" i="1" dirty="0"/>
              <a:t>synsetoffset2category.txt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Indicazione numero classi (</a:t>
            </a:r>
            <a:r>
              <a:rPr lang="it-IT" i="1" dirty="0"/>
              <a:t>2</a:t>
            </a:r>
            <a:r>
              <a:rPr lang="it-IT" dirty="0"/>
              <a:t>) nel file </a:t>
            </a:r>
            <a:r>
              <a:rPr lang="it-IT" i="1" dirty="0" err="1"/>
              <a:t>num_seg_classes</a:t>
            </a:r>
            <a:endParaRPr lang="it-IT" i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Split degli ulivi che partecipano alle fasi di </a:t>
            </a:r>
            <a:r>
              <a:rPr lang="it-IT" dirty="0" err="1"/>
              <a:t>train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 e test nel file </a:t>
            </a:r>
            <a:r>
              <a:rPr lang="it-IT" i="1" dirty="0" err="1"/>
              <a:t>train_test_split</a:t>
            </a:r>
            <a:endParaRPr lang="it-IT" i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FB35C5-8326-4908-883E-778947C3009D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518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5103AE-559B-4382-99DA-AFE44EC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TRONCO-CHIOMA (</a:t>
            </a:r>
            <a:r>
              <a:rPr lang="it-IT" dirty="0" err="1"/>
              <a:t>Pointnet</a:t>
            </a:r>
            <a:r>
              <a:rPr lang="it-IT" dirty="0"/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BBF381-6F2F-4E30-86FB-D406EE11C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29871" r="17355" b="28012"/>
          <a:stretch/>
        </p:blipFill>
        <p:spPr>
          <a:xfrm>
            <a:off x="1143944" y="3391055"/>
            <a:ext cx="3865668" cy="139024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A75A025D-DB42-4999-834D-6B97DA67A05E}"/>
              </a:ext>
            </a:extLst>
          </p:cNvPr>
          <p:cNvGrpSpPr/>
          <p:nvPr/>
        </p:nvGrpSpPr>
        <p:grpSpPr>
          <a:xfrm>
            <a:off x="-236961" y="2126603"/>
            <a:ext cx="4925156" cy="2509229"/>
            <a:chOff x="54818" y="957040"/>
            <a:chExt cx="4925156" cy="25092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914FB89-6132-4C8C-8380-CA87E937579A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EF76F42-1F03-47C7-8FBF-F5DA1ADE6D66}"/>
                </a:ext>
              </a:extLst>
            </p:cNvPr>
            <p:cNvSpPr txBox="1"/>
            <p:nvPr/>
          </p:nvSpPr>
          <p:spPr>
            <a:xfrm>
              <a:off x="1757142" y="957040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dirty="0"/>
                <a:t>Ulivi*</a:t>
              </a:r>
              <a:endParaRPr lang="it-IT" sz="3600" kern="1200" noProof="0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DE49231-C8A2-4196-BB1E-C83817F1D915}"/>
              </a:ext>
            </a:extLst>
          </p:cNvPr>
          <p:cNvGrpSpPr/>
          <p:nvPr/>
        </p:nvGrpSpPr>
        <p:grpSpPr>
          <a:xfrm>
            <a:off x="1465363" y="5306073"/>
            <a:ext cx="3222832" cy="893107"/>
            <a:chOff x="54818" y="2746269"/>
            <a:chExt cx="3222832" cy="893107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D7B7924-74CA-4EA2-83F2-F9F33C0DADC3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327CA3-40CB-4D34-BC6D-42E96C7FFE39}"/>
                </a:ext>
              </a:extLst>
            </p:cNvPr>
            <p:cNvSpPr txBox="1"/>
            <p:nvPr/>
          </p:nvSpPr>
          <p:spPr>
            <a:xfrm>
              <a:off x="54818" y="2919376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dirty="0"/>
                <a:t>Ulivi    Segmentati</a:t>
              </a:r>
              <a:endParaRPr lang="it-IT" sz="3600" kern="1200" noProof="0" dirty="0"/>
            </a:p>
          </p:txBody>
        </p:sp>
      </p:grpSp>
      <p:sp>
        <p:nvSpPr>
          <p:cNvPr id="18" name="Freccia destra con strisce 17">
            <a:extLst>
              <a:ext uri="{FF2B5EF4-FFF2-40B4-BE49-F238E27FC236}">
                <a16:creationId xmlns:a16="http://schemas.microsoft.com/office/drawing/2014/main" id="{058FA396-A748-4BFA-B4C0-34DE40B5985D}"/>
              </a:ext>
            </a:extLst>
          </p:cNvPr>
          <p:cNvSpPr/>
          <p:nvPr/>
        </p:nvSpPr>
        <p:spPr>
          <a:xfrm rot="5400000">
            <a:off x="2749320" y="2947526"/>
            <a:ext cx="473100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destra con strisce 11">
            <a:extLst>
              <a:ext uri="{FF2B5EF4-FFF2-40B4-BE49-F238E27FC236}">
                <a16:creationId xmlns:a16="http://schemas.microsoft.com/office/drawing/2014/main" id="{AF56566A-96F9-4F6D-91AC-A84AFAE9031A}"/>
              </a:ext>
            </a:extLst>
          </p:cNvPr>
          <p:cNvSpPr/>
          <p:nvPr/>
        </p:nvSpPr>
        <p:spPr>
          <a:xfrm rot="5400000">
            <a:off x="2840228" y="5064423"/>
            <a:ext cx="473100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C531ED64-0D33-4C8E-9280-85129EC39C6A}"/>
              </a:ext>
            </a:extLst>
          </p:cNvPr>
          <p:cNvSpPr txBox="1">
            <a:spLocks/>
          </p:cNvSpPr>
          <p:nvPr/>
        </p:nvSpPr>
        <p:spPr>
          <a:xfrm>
            <a:off x="6188417" y="2334474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NB*: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Per l’addestramento della rete è stato utilizzato un dataset in cui non è stata fatta alcuna operazione di downsampling ed in cui la clusterizzazione è stata eseguita manualmente per avere la certezza che i dati in input siano corretti.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A causa del dataset di piccolissime dimensioni il risultato è comunque poco soddisfacente ed un implementazione fatta utilizzando direttamente i file in cui il downsampling e la clusterizzazione è stata eseguita in modo automatico avrebbe portato a risultati ancora peggiori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Pertanto, nelle fasi successive in cui si calcola il volume della chioma verrà utilizzato direttamente il file di output della clusterizzazione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Un dataset di grandi dimensioni avrebbe restituito dati migliori e  permesso un automatizzazione dell’intero processo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A338E3-3B39-4FEA-AB02-2CC6E0F56185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71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17F88-57AB-4295-9457-5F617E8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segmentazione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620186-BDC8-4309-A5E4-2220C1C6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487" y="2228003"/>
            <a:ext cx="4570321" cy="363304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Causa Problemi: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Dimensione ridotta Dataset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Conseguenze: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Overfitting</a:t>
            </a:r>
            <a:r>
              <a:rPr lang="it-IT" dirty="0"/>
              <a:t> immediato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Test </a:t>
            </a:r>
            <a:r>
              <a:rPr lang="it-IT" dirty="0" err="1"/>
              <a:t>Accuracy</a:t>
            </a:r>
            <a:r>
              <a:rPr lang="it-IT" dirty="0"/>
              <a:t> bassa e costante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4E8E3318-DAB7-470F-B2CD-059AC472696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8102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FAE5F8-96AB-4A47-A014-37C6BC824646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8E262-6B0A-466B-B768-AC80C81174A4}"/>
              </a:ext>
            </a:extLst>
          </p:cNvPr>
          <p:cNvSpPr txBox="1"/>
          <p:nvPr/>
        </p:nvSpPr>
        <p:spPr>
          <a:xfrm>
            <a:off x="988512" y="5861050"/>
            <a:ext cx="10214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%cd 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gdrive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MyDrive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pointnet.pytorch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utils</a:t>
            </a:r>
            <a:endParaRPr lang="it-IT" sz="1050" b="0" dirty="0">
              <a:solidFill>
                <a:schemeClr val="bg2">
                  <a:lumMod val="25000"/>
                </a:schemeClr>
              </a:solidFill>
              <a:effectLst/>
              <a:latin typeface="+mj-lt"/>
            </a:endParaRPr>
          </a:p>
          <a:p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!python3 train_segmentation.py --dataset 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gdrive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MyDrive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pointnet.pytorch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/shapenetcore_partanno_segmentation_benchmark_v0 --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nepoch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=40 --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class_choice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Olives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batchSize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20</a:t>
            </a:r>
          </a:p>
        </p:txBody>
      </p:sp>
    </p:spTree>
    <p:extLst>
      <p:ext uri="{BB962C8B-B14F-4D97-AF65-F5344CB8AC3E}">
        <p14:creationId xmlns:p14="http://schemas.microsoft.com/office/powerpoint/2010/main" val="399092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8F805-D8D4-49A3-80E5-374FD508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 PER IL CALCOLO DEI VOLUMI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40CB44-4665-4DCC-9650-111F4F4659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881"/>
          <a:stretch/>
        </p:blipFill>
        <p:spPr>
          <a:xfrm>
            <a:off x="2451970" y="2197089"/>
            <a:ext cx="1728591" cy="1824994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55D47D4-9F7E-4F6C-988E-B19CED097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807" t="30697" r="2446" b="26939"/>
          <a:stretch/>
        </p:blipFill>
        <p:spPr>
          <a:xfrm>
            <a:off x="2185792" y="4501182"/>
            <a:ext cx="2167003" cy="1774077"/>
          </a:xfrm>
        </p:spPr>
      </p:pic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4074AE2D-B285-4451-9EDB-FD466A3CE867}"/>
              </a:ext>
            </a:extLst>
          </p:cNvPr>
          <p:cNvSpPr txBox="1">
            <a:spLocks/>
          </p:cNvSpPr>
          <p:nvPr/>
        </p:nvSpPr>
        <p:spPr>
          <a:xfrm>
            <a:off x="6188417" y="2495295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Convex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Hull: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Ricerca del più piccolo insieme convesso che contiene tutti i punti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Section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Volume: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Basato sulla suddivisione della nuvola di punti in sezioni parallele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45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7B1A0-4C83-49D6-90D0-6DB89C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 PER IL CALCOLO DEI VOLUMI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97E7A5C-C9CE-4AA4-B350-EEAD627B1A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133" t="17778" r="28035" b="16187"/>
          <a:stretch/>
        </p:blipFill>
        <p:spPr>
          <a:xfrm>
            <a:off x="2249398" y="2950813"/>
            <a:ext cx="2611487" cy="2435253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D23876E-075B-4966-BEE9-5986CDEB5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781" t="17778" r="27408" b="16187"/>
          <a:stretch/>
        </p:blipFill>
        <p:spPr>
          <a:xfrm>
            <a:off x="7324787" y="2950813"/>
            <a:ext cx="2675573" cy="2435253"/>
          </a:xfrm>
        </p:spPr>
      </p:pic>
      <p:sp>
        <p:nvSpPr>
          <p:cNvPr id="11" name="Freccia destra con strisce 10">
            <a:extLst>
              <a:ext uri="{FF2B5EF4-FFF2-40B4-BE49-F238E27FC236}">
                <a16:creationId xmlns:a16="http://schemas.microsoft.com/office/drawing/2014/main" id="{3D157413-67E2-462C-96F3-F9238DC6898A}"/>
              </a:ext>
            </a:extLst>
          </p:cNvPr>
          <p:cNvSpPr/>
          <p:nvPr/>
        </p:nvSpPr>
        <p:spPr>
          <a:xfrm>
            <a:off x="5706127" y="4041908"/>
            <a:ext cx="77974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CF4FC4-D07B-4E30-B54B-E7DDEC0F9616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664112-1447-46FE-97CF-483B9F80F221}"/>
              </a:ext>
            </a:extLst>
          </p:cNvPr>
          <p:cNvSpPr txBox="1"/>
          <p:nvPr/>
        </p:nvSpPr>
        <p:spPr>
          <a:xfrm>
            <a:off x="581193" y="6184820"/>
            <a:ext cx="44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Vedi NB* slide «</a:t>
            </a:r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SEGMENTAZIONE TRONCO-CHIOMA (</a:t>
            </a:r>
            <a:r>
              <a:rPr lang="it-IT" sz="1200" i="1" dirty="0" err="1">
                <a:solidFill>
                  <a:schemeClr val="bg2">
                    <a:lumMod val="25000"/>
                  </a:schemeClr>
                </a:solidFill>
              </a:rPr>
              <a:t>Pointnet</a:t>
            </a:r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)» </a:t>
            </a:r>
          </a:p>
          <a:p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Input: Output della clusterizzazione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704FB-D2B7-41B7-B838-7FE541D1D24A}"/>
              </a:ext>
            </a:extLst>
          </p:cNvPr>
          <p:cNvSpPr txBox="1"/>
          <p:nvPr/>
        </p:nvSpPr>
        <p:spPr>
          <a:xfrm>
            <a:off x="5004148" y="2741449"/>
            <a:ext cx="446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Esempio calcolo </a:t>
            </a:r>
            <a:r>
              <a:rPr lang="it-IT" sz="1200" dirty="0" err="1">
                <a:solidFill>
                  <a:schemeClr val="bg2">
                    <a:lumMod val="25000"/>
                  </a:schemeClr>
                </a:solidFill>
              </a:rPr>
              <a:t>Convex</a:t>
            </a:r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 Hull</a:t>
            </a:r>
            <a:endParaRPr lang="it-IT" sz="12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8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E7C0A-D72C-4445-9C94-922F7984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CALCOLO DEI VOLUMI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7E4CDF-E54B-4F12-9FBD-731EF5E1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8" y="2114277"/>
            <a:ext cx="4657982" cy="42031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E141D4-F125-49DB-A575-01CF17CCE38E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762840BA-B8CB-4E58-ABB8-55758992E4A3}"/>
              </a:ext>
            </a:extLst>
          </p:cNvPr>
          <p:cNvSpPr txBox="1">
            <a:spLocks/>
          </p:cNvSpPr>
          <p:nvPr/>
        </p:nvSpPr>
        <p:spPr>
          <a:xfrm>
            <a:off x="6188417" y="2495295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Viene scritto su file .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txt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il calcolo del volume di ogni pianta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Pre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 Post potatura con la differenza fra questi due valori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Considerazioni: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Risultati coerenti fra i due algoritmi utilizzati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Sono presenti due valori negativi, probabilmente causati da una non perfetta clusterizzazione e dal downsampling eseguito nelle prime fasi di elaborazione del dataset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815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480BA-6E2D-4999-B759-30C203F6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Riassunto e conclusioni</a:t>
            </a:r>
          </a:p>
        </p:txBody>
      </p:sp>
      <p:pic>
        <p:nvPicPr>
          <p:cNvPr id="5" name="Segnaposto contenuto 17">
            <a:extLst>
              <a:ext uri="{FF2B5EF4-FFF2-40B4-BE49-F238E27FC236}">
                <a16:creationId xmlns:a16="http://schemas.microsoft.com/office/drawing/2014/main" id="{76572798-C475-4571-BDC7-64D291D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146" y="3742702"/>
            <a:ext cx="1933381" cy="11487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954587-7D4E-4AE0-BCD8-8615D707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360" y="3786543"/>
            <a:ext cx="1529592" cy="1026838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BBCBE20B-A2D7-4E69-8C8E-9E1885A17A3B}"/>
              </a:ext>
            </a:extLst>
          </p:cNvPr>
          <p:cNvSpPr/>
          <p:nvPr/>
        </p:nvSpPr>
        <p:spPr>
          <a:xfrm>
            <a:off x="2439431" y="4190536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E49C2F-CE1E-48F4-9D15-2F5FB96CB2B2}"/>
              </a:ext>
            </a:extLst>
          </p:cNvPr>
          <p:cNvSpPr txBox="1"/>
          <p:nvPr/>
        </p:nvSpPr>
        <p:spPr>
          <a:xfrm>
            <a:off x="2379946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9" name="Freccia destra con strisce 8">
            <a:extLst>
              <a:ext uri="{FF2B5EF4-FFF2-40B4-BE49-F238E27FC236}">
                <a16:creationId xmlns:a16="http://schemas.microsoft.com/office/drawing/2014/main" id="{E273CC88-FD45-4514-B1C7-7878D5A642B7}"/>
              </a:ext>
            </a:extLst>
          </p:cNvPr>
          <p:cNvSpPr/>
          <p:nvPr/>
        </p:nvSpPr>
        <p:spPr>
          <a:xfrm>
            <a:off x="4558059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albero, esterni, pianta&#10;&#10;Descrizione generata automaticamente">
            <a:extLst>
              <a:ext uri="{FF2B5EF4-FFF2-40B4-BE49-F238E27FC236}">
                <a16:creationId xmlns:a16="http://schemas.microsoft.com/office/drawing/2014/main" id="{2B39B242-700F-4534-A06E-17355132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977681" y="3961055"/>
            <a:ext cx="1081746" cy="7463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F43CAF-505C-49A9-AAFC-E68A9C495079}"/>
              </a:ext>
            </a:extLst>
          </p:cNvPr>
          <p:cNvSpPr txBox="1"/>
          <p:nvPr/>
        </p:nvSpPr>
        <p:spPr>
          <a:xfrm>
            <a:off x="4499949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8E334A8-80CE-4E1B-9C8C-0C4960E2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99" y="4027387"/>
            <a:ext cx="1639769" cy="588867"/>
          </a:xfrm>
          <a:prstGeom prst="rect">
            <a:avLst/>
          </a:prstGeom>
        </p:spPr>
      </p:pic>
      <p:sp>
        <p:nvSpPr>
          <p:cNvPr id="13" name="Freccia destra con strisce 12">
            <a:extLst>
              <a:ext uri="{FF2B5EF4-FFF2-40B4-BE49-F238E27FC236}">
                <a16:creationId xmlns:a16="http://schemas.microsoft.com/office/drawing/2014/main" id="{3A2DC15A-2540-47C8-BF2C-58F876952148}"/>
              </a:ext>
            </a:extLst>
          </p:cNvPr>
          <p:cNvSpPr/>
          <p:nvPr/>
        </p:nvSpPr>
        <p:spPr>
          <a:xfrm>
            <a:off x="6129890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77FCB0-FBF3-4532-A8F1-8525E9B0D800}"/>
              </a:ext>
            </a:extLst>
          </p:cNvPr>
          <p:cNvSpPr txBox="1"/>
          <p:nvPr/>
        </p:nvSpPr>
        <p:spPr>
          <a:xfrm>
            <a:off x="6071780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8C01BF54-F53A-40FA-B078-DCE6FEF98412}"/>
              </a:ext>
            </a:extLst>
          </p:cNvPr>
          <p:cNvSpPr/>
          <p:nvPr/>
        </p:nvSpPr>
        <p:spPr>
          <a:xfrm>
            <a:off x="8838411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6CAF2B-1693-4910-A70B-3DAF5878DF76}"/>
              </a:ext>
            </a:extLst>
          </p:cNvPr>
          <p:cNvSpPr txBox="1"/>
          <p:nvPr/>
        </p:nvSpPr>
        <p:spPr>
          <a:xfrm>
            <a:off x="8780301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17" name="Segnaposto contenuto 9">
            <a:extLst>
              <a:ext uri="{FF2B5EF4-FFF2-40B4-BE49-F238E27FC236}">
                <a16:creationId xmlns:a16="http://schemas.microsoft.com/office/drawing/2014/main" id="{B33334CE-C619-4B3B-ACE6-B139556322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81" t="17778" r="27408" b="16187"/>
          <a:stretch/>
        </p:blipFill>
        <p:spPr>
          <a:xfrm>
            <a:off x="9361118" y="3927778"/>
            <a:ext cx="817822" cy="744365"/>
          </a:xfrm>
          <a:prstGeom prst="rect">
            <a:avLst/>
          </a:prstGeom>
        </p:spPr>
      </p:pic>
      <p:sp>
        <p:nvSpPr>
          <p:cNvPr id="19" name="Freccia destra con strisce 18">
            <a:extLst>
              <a:ext uri="{FF2B5EF4-FFF2-40B4-BE49-F238E27FC236}">
                <a16:creationId xmlns:a16="http://schemas.microsoft.com/office/drawing/2014/main" id="{9908028D-94A3-4786-8F77-F847F3B3925B}"/>
              </a:ext>
            </a:extLst>
          </p:cNvPr>
          <p:cNvSpPr/>
          <p:nvPr/>
        </p:nvSpPr>
        <p:spPr>
          <a:xfrm>
            <a:off x="10413390" y="4187393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D82CFBA-ED1B-457A-AB71-BD6872328E4E}"/>
              </a:ext>
            </a:extLst>
          </p:cNvPr>
          <p:cNvSpPr txBox="1"/>
          <p:nvPr/>
        </p:nvSpPr>
        <p:spPr>
          <a:xfrm>
            <a:off x="10355280" y="3848673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E02A3C-8C38-4E9D-9058-FE7AD3977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908" y="4011377"/>
            <a:ext cx="670332" cy="604877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C7A844-4F76-491F-9B82-FC54BE152131}"/>
              </a:ext>
            </a:extLst>
          </p:cNvPr>
          <p:cNvSpPr txBox="1"/>
          <p:nvPr/>
        </p:nvSpPr>
        <p:spPr>
          <a:xfrm>
            <a:off x="7462074" y="3617840"/>
            <a:ext cx="3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51B6368-2E0A-46BB-AB27-1698F3622A49}"/>
              </a:ext>
            </a:extLst>
          </p:cNvPr>
          <p:cNvSpPr txBox="1"/>
          <p:nvPr/>
        </p:nvSpPr>
        <p:spPr>
          <a:xfrm>
            <a:off x="6538343" y="3712830"/>
            <a:ext cx="27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(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812C6A8-E37E-426E-9237-8EC8C16FACA2}"/>
              </a:ext>
            </a:extLst>
          </p:cNvPr>
          <p:cNvSpPr txBox="1"/>
          <p:nvPr/>
        </p:nvSpPr>
        <p:spPr>
          <a:xfrm>
            <a:off x="8377163" y="3725087"/>
            <a:ext cx="501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90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6" r="2726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1307127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Grazie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81A92D0B-251E-443A-A1C4-F687FE083AC5}"/>
              </a:ext>
            </a:extLst>
          </p:cNvPr>
          <p:cNvSpPr txBox="1">
            <a:spLocks/>
          </p:cNvSpPr>
          <p:nvPr/>
        </p:nvSpPr>
        <p:spPr>
          <a:xfrm>
            <a:off x="8353019" y="2975465"/>
            <a:ext cx="3081576" cy="1746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Cingolani Cristian</a:t>
            </a:r>
          </a:p>
          <a:p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Baioni Francesco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rgbClr val="FFFEFF"/>
                </a:solidFill>
              </a:rPr>
              <a:t>topics</a:t>
            </a:r>
            <a:endParaRPr lang="it-IT" dirty="0">
              <a:solidFill>
                <a:srgbClr val="FFFEFF"/>
              </a:solidFill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DFB6825-BA33-4D75-A326-B1433D756CBA}"/>
              </a:ext>
            </a:extLst>
          </p:cNvPr>
          <p:cNvGrpSpPr/>
          <p:nvPr/>
        </p:nvGrpSpPr>
        <p:grpSpPr>
          <a:xfrm>
            <a:off x="159075" y="1326410"/>
            <a:ext cx="3286491" cy="720000"/>
            <a:chOff x="54818" y="2746269"/>
            <a:chExt cx="3286491" cy="720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5818286-DE90-4FC5-9EF8-155AEE95FB10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43AC397-DC43-4905-81E6-D65B5774BF07}"/>
                </a:ext>
              </a:extLst>
            </p:cNvPr>
            <p:cNvSpPr txBox="1"/>
            <p:nvPr/>
          </p:nvSpPr>
          <p:spPr>
            <a:xfrm>
              <a:off x="118477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Acquisizione Dataset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D40519D-05B1-4655-8AD2-E5CCE40DCC8D}"/>
              </a:ext>
            </a:extLst>
          </p:cNvPr>
          <p:cNvGrpSpPr/>
          <p:nvPr/>
        </p:nvGrpSpPr>
        <p:grpSpPr>
          <a:xfrm>
            <a:off x="2521937" y="3459881"/>
            <a:ext cx="3222832" cy="720000"/>
            <a:chOff x="54818" y="2746269"/>
            <a:chExt cx="3222832" cy="720000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C47F6072-DD79-4AF6-91AC-4EF4BEAA208E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8B1C490-94EB-4952-BB56-48137143EA35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Downsampling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0D713A4-4CEA-4FF4-92B8-1DC6FA5AAE10}"/>
              </a:ext>
            </a:extLst>
          </p:cNvPr>
          <p:cNvGrpSpPr/>
          <p:nvPr/>
        </p:nvGrpSpPr>
        <p:grpSpPr>
          <a:xfrm>
            <a:off x="4484584" y="1615943"/>
            <a:ext cx="3222832" cy="720000"/>
            <a:chOff x="54818" y="2746269"/>
            <a:chExt cx="3222832" cy="720000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AC6A65AA-CDBF-4030-9250-2AC8055BE27F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8CA511E-5CC9-4D35-907A-975243FBF332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Clusterizzazione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C6278DC-81C2-4B7C-98CA-C9EF55525983}"/>
              </a:ext>
            </a:extLst>
          </p:cNvPr>
          <p:cNvGrpSpPr/>
          <p:nvPr/>
        </p:nvGrpSpPr>
        <p:grpSpPr>
          <a:xfrm>
            <a:off x="6602589" y="2280566"/>
            <a:ext cx="3515398" cy="1600631"/>
            <a:chOff x="-237748" y="2746269"/>
            <a:chExt cx="3515398" cy="1600631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A6D8A2A-00E1-436E-AEF9-80D3937A788C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DDA5BA6-E5B2-442B-B661-1CBC364FCBF2}"/>
                </a:ext>
              </a:extLst>
            </p:cNvPr>
            <p:cNvSpPr txBox="1"/>
            <p:nvPr/>
          </p:nvSpPr>
          <p:spPr>
            <a:xfrm>
              <a:off x="-237748" y="3626900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Segmentazione tronco-chioma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3C09AA9-1E91-4348-92B8-105A233370E1}"/>
              </a:ext>
            </a:extLst>
          </p:cNvPr>
          <p:cNvGrpSpPr/>
          <p:nvPr/>
        </p:nvGrpSpPr>
        <p:grpSpPr>
          <a:xfrm>
            <a:off x="6321975" y="1614908"/>
            <a:ext cx="5358179" cy="2716973"/>
            <a:chOff x="54818" y="749296"/>
            <a:chExt cx="5358179" cy="2716973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3FCD4D4F-1205-4790-9DA9-2056CAD7033F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F711D850-CDD1-4484-9122-3A5E9BE827DA}"/>
                </a:ext>
              </a:extLst>
            </p:cNvPr>
            <p:cNvSpPr txBox="1"/>
            <p:nvPr/>
          </p:nvSpPr>
          <p:spPr>
            <a:xfrm>
              <a:off x="2190165" y="749296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Calcolo volume</a:t>
              </a:r>
            </a:p>
          </p:txBody>
        </p:sp>
      </p:grpSp>
      <p:sp>
        <p:nvSpPr>
          <p:cNvPr id="29" name="Freccia destra con strisce 28">
            <a:extLst>
              <a:ext uri="{FF2B5EF4-FFF2-40B4-BE49-F238E27FC236}">
                <a16:creationId xmlns:a16="http://schemas.microsoft.com/office/drawing/2014/main" id="{9F24C2E3-949A-4123-835E-A96425925389}"/>
              </a:ext>
            </a:extLst>
          </p:cNvPr>
          <p:cNvSpPr/>
          <p:nvPr/>
        </p:nvSpPr>
        <p:spPr>
          <a:xfrm rot="2648154">
            <a:off x="2152193" y="2852949"/>
            <a:ext cx="1091001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destra con strisce 30">
            <a:extLst>
              <a:ext uri="{FF2B5EF4-FFF2-40B4-BE49-F238E27FC236}">
                <a16:creationId xmlns:a16="http://schemas.microsoft.com/office/drawing/2014/main" id="{8F481970-F5FF-411A-A2B2-CB90C2938929}"/>
              </a:ext>
            </a:extLst>
          </p:cNvPr>
          <p:cNvSpPr/>
          <p:nvPr/>
        </p:nvSpPr>
        <p:spPr>
          <a:xfrm rot="19019247">
            <a:off x="4205054" y="2719649"/>
            <a:ext cx="1387354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destra con strisce 31">
            <a:extLst>
              <a:ext uri="{FF2B5EF4-FFF2-40B4-BE49-F238E27FC236}">
                <a16:creationId xmlns:a16="http://schemas.microsoft.com/office/drawing/2014/main" id="{40346656-E74A-4E22-864F-5B6EA11B1915}"/>
              </a:ext>
            </a:extLst>
          </p:cNvPr>
          <p:cNvSpPr/>
          <p:nvPr/>
        </p:nvSpPr>
        <p:spPr>
          <a:xfrm rot="2648154">
            <a:off x="6589353" y="2645160"/>
            <a:ext cx="1091001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destra con strisce 32">
            <a:extLst>
              <a:ext uri="{FF2B5EF4-FFF2-40B4-BE49-F238E27FC236}">
                <a16:creationId xmlns:a16="http://schemas.microsoft.com/office/drawing/2014/main" id="{B509D9C2-7AD6-465A-BC4A-628A97B6CDAA}"/>
              </a:ext>
            </a:extLst>
          </p:cNvPr>
          <p:cNvSpPr/>
          <p:nvPr/>
        </p:nvSpPr>
        <p:spPr>
          <a:xfrm rot="19019247">
            <a:off x="8829168" y="2599147"/>
            <a:ext cx="1081533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B43920-1A9F-4269-8B31-74ADAF8B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ACQUISIZIONE DATASET MEDIANTE TECNOLOGIA LIDAR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C9A5DA2-E3F0-4A02-84CC-301CFFE28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9774" y="3365810"/>
            <a:ext cx="4388923" cy="1462974"/>
          </a:xfrm>
        </p:spPr>
      </p:pic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585F5AED-0EC0-4EA1-BEEC-051512E3F728}"/>
              </a:ext>
            </a:extLst>
          </p:cNvPr>
          <p:cNvSpPr txBox="1">
            <a:spLocks/>
          </p:cNvSpPr>
          <p:nvPr/>
        </p:nvSpPr>
        <p:spPr>
          <a:xfrm>
            <a:off x="6188417" y="2015061"/>
            <a:ext cx="5422392" cy="4460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Scopo:</a:t>
            </a:r>
          </a:p>
          <a:p>
            <a:pPr>
              <a:buFontTx/>
              <a:buChar char="-"/>
            </a:pPr>
            <a:r>
              <a:rPr lang="it-IT" dirty="0"/>
              <a:t>Ottenere mappatura 3D dell’ambiente (nuvola di punti)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Funzionamento: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Misurazione della distanza da un oggetto illuminandolo con una luce laser ed ottenendo informazioni tridimensionali ad alta risoluzione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Calcolo della distanza moltiplicando il ‘tempo di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volo’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per la velocità della luce e dividendo per 2 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Individuazione delle coordinate X Y Z di ogni punto</a:t>
            </a:r>
          </a:p>
        </p:txBody>
      </p:sp>
    </p:spTree>
    <p:extLst>
      <p:ext uri="{BB962C8B-B14F-4D97-AF65-F5344CB8AC3E}">
        <p14:creationId xmlns:p14="http://schemas.microsoft.com/office/powerpoint/2010/main" val="356838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strumentazione utilizzata</a:t>
            </a:r>
          </a:p>
        </p:txBody>
      </p:sp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0383"/>
          <a:stretch/>
        </p:blipFill>
        <p:spPr>
          <a:xfrm>
            <a:off x="2315457" y="1963509"/>
            <a:ext cx="1595754" cy="2119283"/>
          </a:xfr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8186DB8-B802-4AC8-BFE9-7483715B944F}"/>
              </a:ext>
            </a:extLst>
          </p:cNvPr>
          <p:cNvSpPr/>
          <p:nvPr/>
        </p:nvSpPr>
        <p:spPr>
          <a:xfrm>
            <a:off x="152812" y="1987736"/>
            <a:ext cx="322283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4339FDAF-AF57-4CB5-A4A6-7130CB3C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115269"/>
            <a:ext cx="5422392" cy="2119283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Kaarta</a:t>
            </a:r>
            <a:r>
              <a:rPr lang="it-IT" dirty="0"/>
              <a:t> Stencil 2 (Mappatura)</a:t>
            </a:r>
          </a:p>
          <a:p>
            <a:pPr marL="0" indent="0">
              <a:buNone/>
            </a:pPr>
            <a:r>
              <a:rPr lang="it-IT" dirty="0"/>
              <a:t>Specifiche:</a:t>
            </a:r>
          </a:p>
          <a:p>
            <a:pPr>
              <a:buFontTx/>
              <a:buChar char="-"/>
            </a:pP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Range di acquisizione di max 100mt</a:t>
            </a:r>
          </a:p>
          <a:p>
            <a:pPr>
              <a:buFontTx/>
              <a:buChar char="-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</a:t>
            </a:r>
            <a:r>
              <a:rPr lang="it-IT" b="0" i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ccuracy</a:t>
            </a: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 di ± 30mm.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436132B-26BE-4FFC-9DDC-49ED9607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18" y="4425568"/>
            <a:ext cx="2432432" cy="2432432"/>
          </a:xfrm>
          <a:prstGeom prst="rect">
            <a:avLst/>
          </a:prstGeom>
        </p:spPr>
      </p:pic>
      <p:sp>
        <p:nvSpPr>
          <p:cNvPr id="15" name="Segnaposto contenuto 9">
            <a:extLst>
              <a:ext uri="{FF2B5EF4-FFF2-40B4-BE49-F238E27FC236}">
                <a16:creationId xmlns:a16="http://schemas.microsoft.com/office/drawing/2014/main" id="{9D87609D-E1E1-4DB9-9D3B-58DDD92C949B}"/>
              </a:ext>
            </a:extLst>
          </p:cNvPr>
          <p:cNvSpPr txBox="1">
            <a:spLocks/>
          </p:cNvSpPr>
          <p:nvPr/>
        </p:nvSpPr>
        <p:spPr>
          <a:xfrm>
            <a:off x="6188417" y="4328312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/>
              <a:t>HiPer</a:t>
            </a:r>
            <a:r>
              <a:rPr lang="it-IT" dirty="0"/>
              <a:t> GNSS </a:t>
            </a:r>
            <a:r>
              <a:rPr lang="it-IT" dirty="0" err="1"/>
              <a:t>Topocon</a:t>
            </a:r>
            <a:r>
              <a:rPr lang="it-IT" dirty="0"/>
              <a:t> (Georeferenziazione)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Specifiche: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226 canali in grado di tracciare fino a 112 satelliti 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Precision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Static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:                                                          H: 3.0 mm + 0.1 ppm       V: 3.5 mm + 0.4 ppm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0F008-1785-4F4C-A68E-AF014F2A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acquisizione lidar</a:t>
            </a:r>
          </a:p>
        </p:txBody>
      </p:sp>
      <p:pic>
        <p:nvPicPr>
          <p:cNvPr id="5" name="Segnaposto contenuto 17">
            <a:extLst>
              <a:ext uri="{FF2B5EF4-FFF2-40B4-BE49-F238E27FC236}">
                <a16:creationId xmlns:a16="http://schemas.microsoft.com/office/drawing/2014/main" id="{77CCDBEF-7B10-4D88-8910-146F6E1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235" y="3003667"/>
            <a:ext cx="4143299" cy="2461770"/>
          </a:xfrm>
          <a:prstGeom prst="rect">
            <a:avLst/>
          </a:prstGeom>
        </p:spPr>
      </p:pic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677CF9B7-1AC8-4448-A25C-F8450FBF2408}"/>
              </a:ext>
            </a:extLst>
          </p:cNvPr>
          <p:cNvSpPr txBox="1">
            <a:spLocks/>
          </p:cNvSpPr>
          <p:nvPr/>
        </p:nvSpPr>
        <p:spPr>
          <a:xfrm>
            <a:off x="6188417" y="3230086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ottenuti: 25,984,317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Normalizzazione altezza dei punti (asse Z) ponendo a 0 il livello del terreno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A26B0A-C948-444E-ACE9-9F94D9323F6F}"/>
              </a:ext>
            </a:extLst>
          </p:cNvPr>
          <p:cNvSpPr txBox="1"/>
          <p:nvPr/>
        </p:nvSpPr>
        <p:spPr>
          <a:xfrm>
            <a:off x="9407047" y="6369486"/>
            <a:ext cx="391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11A258-81B8-4292-9DBE-AF1B1AB46CAA}"/>
              </a:ext>
            </a:extLst>
          </p:cNvPr>
          <p:cNvSpPr txBox="1"/>
          <p:nvPr/>
        </p:nvSpPr>
        <p:spPr>
          <a:xfrm>
            <a:off x="581193" y="6184820"/>
            <a:ext cx="44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2 Dataset di partenza: </a:t>
            </a:r>
            <a:r>
              <a:rPr lang="it-IT" sz="1200" dirty="0" err="1">
                <a:solidFill>
                  <a:schemeClr val="bg2">
                    <a:lumMod val="25000"/>
                  </a:schemeClr>
                </a:solidFill>
              </a:rPr>
              <a:t>Pre</a:t>
            </a:r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 e Post potatura (formato LAS)</a:t>
            </a:r>
          </a:p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Ogni operazione illustrata verrà eseguita per entrambi i dataset</a:t>
            </a:r>
          </a:p>
        </p:txBody>
      </p:sp>
    </p:spTree>
    <p:extLst>
      <p:ext uri="{BB962C8B-B14F-4D97-AF65-F5344CB8AC3E}">
        <p14:creationId xmlns:p14="http://schemas.microsoft.com/office/powerpoint/2010/main" val="226596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E3C34-F21E-424F-8367-E2813FD9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Pulizia DATASET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0B9688F-B787-4EB3-8128-C6A3234518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3426" y="2084582"/>
            <a:ext cx="3171954" cy="1884638"/>
          </a:xfrm>
        </p:spPr>
      </p:pic>
      <p:pic>
        <p:nvPicPr>
          <p:cNvPr id="8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52F0776-E8B5-460A-8B81-23118D99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4864">
            <a:off x="1723068" y="4599622"/>
            <a:ext cx="2960351" cy="2007173"/>
          </a:xfrm>
          <a:prstGeom prst="rect">
            <a:avLst/>
          </a:prstGeom>
        </p:spPr>
      </p:pic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DA18593C-2BDC-4B0A-B142-17B322B6CA25}"/>
              </a:ext>
            </a:extLst>
          </p:cNvPr>
          <p:cNvSpPr/>
          <p:nvPr/>
        </p:nvSpPr>
        <p:spPr>
          <a:xfrm rot="5400000">
            <a:off x="3015131" y="4110849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4149E4D4-90C1-4467-9A1D-4492C3827BA3}"/>
              </a:ext>
            </a:extLst>
          </p:cNvPr>
          <p:cNvSpPr txBox="1">
            <a:spLocks/>
          </p:cNvSpPr>
          <p:nvPr/>
        </p:nvSpPr>
        <p:spPr>
          <a:xfrm>
            <a:off x="6188417" y="3230086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Eliminazione dei primi 55cm a partire dal livello Z=0 a causa di erba e terreno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Pulizia generale del dataset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25,984,317</a:t>
            </a:r>
          </a:p>
          <a:p>
            <a:pPr marL="0" indent="0">
              <a:buNone/>
            </a:pPr>
            <a:r>
              <a:rPr lang="it-IT" dirty="0"/>
              <a:t>N° punti finali: 19,322,441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A16309-EF9B-437A-AAF9-76B479C31366}"/>
              </a:ext>
            </a:extLst>
          </p:cNvPr>
          <p:cNvSpPr txBox="1"/>
          <p:nvPr/>
        </p:nvSpPr>
        <p:spPr>
          <a:xfrm>
            <a:off x="9407047" y="6369486"/>
            <a:ext cx="391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</p:spTree>
    <p:extLst>
      <p:ext uri="{BB962C8B-B14F-4D97-AF65-F5344CB8AC3E}">
        <p14:creationId xmlns:p14="http://schemas.microsoft.com/office/powerpoint/2010/main" val="267226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83840-FB98-4551-87C7-D2FFA0DC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area migliore</a:t>
            </a:r>
          </a:p>
        </p:txBody>
      </p:sp>
      <p:pic>
        <p:nvPicPr>
          <p:cNvPr id="5" name="Immagine 4" descr="Immagine che contiene cielo&#10;&#10;Descrizione generata automaticamente">
            <a:extLst>
              <a:ext uri="{FF2B5EF4-FFF2-40B4-BE49-F238E27FC236}">
                <a16:creationId xmlns:a16="http://schemas.microsoft.com/office/drawing/2014/main" id="{D252435A-AAEE-4F8F-89BF-314BCDAC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07" y="4876583"/>
            <a:ext cx="2827019" cy="1632760"/>
          </a:xfrm>
          <a:prstGeom prst="rect">
            <a:avLst/>
          </a:prstGeom>
        </p:spPr>
      </p:pic>
      <p:pic>
        <p:nvPicPr>
          <p:cNvPr id="6" name="Immagine 5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534A0645-2D06-4618-922A-712C0A4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1130">
            <a:off x="1481107" y="2115301"/>
            <a:ext cx="2960351" cy="2007173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51536836-8CB0-45AC-8BB9-893F68140C2D}"/>
              </a:ext>
            </a:extLst>
          </p:cNvPr>
          <p:cNvSpPr/>
          <p:nvPr/>
        </p:nvSpPr>
        <p:spPr>
          <a:xfrm rot="5400000">
            <a:off x="2726302" y="4360472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3EE16D-94A2-4F68-B8B4-79FAE16E758C}"/>
              </a:ext>
            </a:extLst>
          </p:cNvPr>
          <p:cNvSpPr txBox="1"/>
          <p:nvPr/>
        </p:nvSpPr>
        <p:spPr>
          <a:xfrm>
            <a:off x="9407047" y="6369486"/>
            <a:ext cx="2605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FB7BD09C-4D56-4D3E-8C3A-E5AB13059DAF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88075" y="2227263"/>
            <a:ext cx="5422900" cy="363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Selezione dell’area in cui è presente poco rumore ed in cui la densità dei punti è piuttosto omogenea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19,322,441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finali: 3,395,803</a:t>
            </a:r>
          </a:p>
        </p:txBody>
      </p:sp>
    </p:spTree>
    <p:extLst>
      <p:ext uri="{BB962C8B-B14F-4D97-AF65-F5344CB8AC3E}">
        <p14:creationId xmlns:p14="http://schemas.microsoft.com/office/powerpoint/2010/main" val="15127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07930-73BE-44BC-8771-7F44C202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Downsampling dataset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583DA4-D705-42EE-9036-99ED65CD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47" y="4598433"/>
            <a:ext cx="2827019" cy="1897820"/>
          </a:xfrm>
          <a:prstGeom prst="rect">
            <a:avLst/>
          </a:prstGeom>
        </p:spPr>
      </p:pic>
      <p:pic>
        <p:nvPicPr>
          <p:cNvPr id="6" name="Immagine 5" descr="Immagine che contiene cielo&#10;&#10;Descrizione generata automaticamente">
            <a:extLst>
              <a:ext uri="{FF2B5EF4-FFF2-40B4-BE49-F238E27FC236}">
                <a16:creationId xmlns:a16="http://schemas.microsoft.com/office/drawing/2014/main" id="{C337C03B-4CA5-4215-B511-680F5922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67" y="2341831"/>
            <a:ext cx="2827019" cy="1632760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7ECB753E-015C-476A-9FBC-5323370C9668}"/>
              </a:ext>
            </a:extLst>
          </p:cNvPr>
          <p:cNvSpPr/>
          <p:nvPr/>
        </p:nvSpPr>
        <p:spPr>
          <a:xfrm rot="5400000">
            <a:off x="2688253" y="4159981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23A01C-4E80-4A56-AE3B-DF29B18237A9}"/>
              </a:ext>
            </a:extLst>
          </p:cNvPr>
          <p:cNvSpPr txBox="1"/>
          <p:nvPr/>
        </p:nvSpPr>
        <p:spPr>
          <a:xfrm>
            <a:off x="9407047" y="6369486"/>
            <a:ext cx="263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115F77C8-CD75-4B32-A308-8E5DAC0F0546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88075" y="2227263"/>
            <a:ext cx="5422900" cy="363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Downsampling utilizzando algoritmi Python per rendere possibile la clusterizzazione su PC domestici (impiego di RAM importante)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Fattore 20 di downsampling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3,395,803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finali: 169,791</a:t>
            </a:r>
          </a:p>
        </p:txBody>
      </p:sp>
    </p:spTree>
    <p:extLst>
      <p:ext uri="{BB962C8B-B14F-4D97-AF65-F5344CB8AC3E}">
        <p14:creationId xmlns:p14="http://schemas.microsoft.com/office/powerpoint/2010/main" val="29439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C14D-8E55-48F8-A71E-579F9DE9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CLUSTERIZZAZIONE DELLE SINGOLE </a:t>
            </a:r>
            <a:r>
              <a:rPr lang="it-IT" dirty="0" err="1"/>
              <a:t>PIANTe</a:t>
            </a:r>
            <a:r>
              <a:rPr lang="it-IT" dirty="0"/>
              <a:t> (DBSCAN)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7F6E59B-89A6-4FC7-8843-26283D88C3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7475" y="2672556"/>
            <a:ext cx="3810000" cy="2743200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3132DB2-8EE8-41A7-A1E4-3D3EE3026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152358"/>
            <a:ext cx="5422392" cy="4304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Algoritmo di clusterizzazione utilizzato: DBSCAN</a:t>
            </a:r>
          </a:p>
          <a:p>
            <a:pPr marL="0" indent="0">
              <a:buNone/>
            </a:pPr>
            <a:r>
              <a:rPr lang="it-IT" dirty="0"/>
              <a:t>Vantaggi rispetto ad altri algoritmi:</a:t>
            </a:r>
          </a:p>
          <a:p>
            <a:pPr>
              <a:buFontTx/>
              <a:buChar char="-"/>
            </a:pPr>
            <a:r>
              <a:rPr lang="it-IT" dirty="0"/>
              <a:t>Non è necessario specificare il numero di cluster da ottenere</a:t>
            </a:r>
          </a:p>
          <a:p>
            <a:pPr>
              <a:buFontTx/>
              <a:buChar char="-"/>
            </a:pPr>
            <a:r>
              <a:rPr lang="it-IT" dirty="0"/>
              <a:t>Basato sulla densità dei punti</a:t>
            </a:r>
          </a:p>
          <a:p>
            <a:pPr marL="0" indent="0">
              <a:buNone/>
            </a:pPr>
            <a:r>
              <a:rPr lang="it-IT" dirty="0"/>
              <a:t>Svantaggi:</a:t>
            </a:r>
          </a:p>
          <a:p>
            <a:pPr>
              <a:buFontTx/>
              <a:buChar char="-"/>
            </a:pPr>
            <a:r>
              <a:rPr lang="it-IT" dirty="0"/>
              <a:t>Utilizzo di dataset con poco rumore e buon distanziamento tra ulivi</a:t>
            </a:r>
          </a:p>
          <a:p>
            <a:pPr>
              <a:buFontTx/>
              <a:buChar char="-"/>
            </a:pPr>
            <a:r>
              <a:rPr lang="it-IT" dirty="0"/>
              <a:t>Settaggio di </a:t>
            </a:r>
            <a:r>
              <a:rPr lang="it-IT" i="1" dirty="0" err="1"/>
              <a:t>eps</a:t>
            </a:r>
            <a:r>
              <a:rPr lang="it-IT" dirty="0"/>
              <a:t> e di </a:t>
            </a:r>
            <a:r>
              <a:rPr lang="it-IT" i="1" dirty="0" err="1"/>
              <a:t>min_points</a:t>
            </a:r>
            <a:r>
              <a:rPr lang="it-IT" dirty="0"/>
              <a:t> dipendente dalla densità di punti                                                (</a:t>
            </a:r>
            <a:r>
              <a:rPr lang="it-IT"/>
              <a:t>Caso specifico: </a:t>
            </a:r>
            <a:r>
              <a:rPr lang="it-IT" dirty="0" err="1"/>
              <a:t>eps</a:t>
            </a:r>
            <a:r>
              <a:rPr lang="it-IT" dirty="0"/>
              <a:t>=0.70, </a:t>
            </a:r>
            <a:r>
              <a:rPr lang="it-IT" dirty="0" err="1"/>
              <a:t>min_samples</a:t>
            </a:r>
            <a:r>
              <a:rPr lang="it-IT" dirty="0"/>
              <a:t>=450)</a:t>
            </a:r>
          </a:p>
        </p:txBody>
      </p:sp>
    </p:spTree>
    <p:extLst>
      <p:ext uri="{BB962C8B-B14F-4D97-AF65-F5344CB8AC3E}">
        <p14:creationId xmlns:p14="http://schemas.microsoft.com/office/powerpoint/2010/main" val="7702280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484</TotalTime>
  <Words>951</Words>
  <Application>Microsoft Office PowerPoint</Application>
  <PresentationFormat>Widescreen</PresentationFormat>
  <Paragraphs>131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Times New Roman</vt:lpstr>
      <vt:lpstr>Wingdings 2</vt:lpstr>
      <vt:lpstr>Dividendo</vt:lpstr>
      <vt:lpstr>Calcolo del volume della chioma di un ulivo mediante approcci basati su AI</vt:lpstr>
      <vt:lpstr>topics</vt:lpstr>
      <vt:lpstr>ACQUISIZIONE DATASET MEDIANTE TECNOLOGIA LIDAR</vt:lpstr>
      <vt:lpstr>strumentazione utilizzata</vt:lpstr>
      <vt:lpstr>Risultato acquisizione lidar</vt:lpstr>
      <vt:lpstr>Pulizia DATASET</vt:lpstr>
      <vt:lpstr>Selezione area migliore</vt:lpstr>
      <vt:lpstr>Downsampling dataset</vt:lpstr>
      <vt:lpstr>CLUSTERIZZAZIONE DELLE SINGOLE PIANTe (DBSCAN)</vt:lpstr>
      <vt:lpstr>Risultato CLUSTERIZZAZIONE</vt:lpstr>
      <vt:lpstr>SEGMENTAZIONE TRONCO-CHIOMA (Pointnet)</vt:lpstr>
      <vt:lpstr>Preparazione del dataset</vt:lpstr>
      <vt:lpstr>SEGMENTAZIONE TRONCO-CHIOMA (Pointnet)</vt:lpstr>
      <vt:lpstr>Risultati segmentazione</vt:lpstr>
      <vt:lpstr>ALGORITMI PER IL CALCOLO DEI VOLUMI</vt:lpstr>
      <vt:lpstr>ALGORITMI PER IL CALCOLO DEI VOLUMI</vt:lpstr>
      <vt:lpstr>Risultato CALCOLO DEI VOLUMI</vt:lpstr>
      <vt:lpstr>Riassunto e conclusioni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Calcolo del volume della chioma di un ulivo mediante approcci basati su AI</dc:title>
  <dc:creator>CINGOLANI CRISTIAN</dc:creator>
  <cp:lastModifiedBy>CINGOLANI CRISTIAN</cp:lastModifiedBy>
  <cp:revision>7</cp:revision>
  <dcterms:created xsi:type="dcterms:W3CDTF">2021-09-16T14:42:38Z</dcterms:created>
  <dcterms:modified xsi:type="dcterms:W3CDTF">2021-09-17T14:22:34Z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